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21 </a:t>
            </a:r>
          </a:p>
          <a:p>
            <a:r>
              <a:rPr lang="en-US" b="1" cap="small" dirty="0"/>
              <a:t>Investment Strategies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investment policies and guidelines</a:t>
            </a:r>
          </a:p>
          <a:p>
            <a:pPr lvl="1"/>
            <a:r>
              <a:rPr lang="en-US" dirty="0"/>
              <a:t>Roles and responsibilities of the legislature and the governing board</a:t>
            </a:r>
          </a:p>
          <a:p>
            <a:pPr lvl="1"/>
            <a:r>
              <a:rPr lang="en-US" dirty="0"/>
              <a:t>Policy statement</a:t>
            </a:r>
          </a:p>
          <a:p>
            <a:pPr lvl="0"/>
            <a:r>
              <a:rPr lang="en-US" dirty="0"/>
              <a:t>Discuss short-term investment strategies</a:t>
            </a:r>
          </a:p>
          <a:p>
            <a:pPr lvl="1"/>
            <a:r>
              <a:rPr lang="en-US" dirty="0"/>
              <a:t>Issues in working capital management and cash reserves</a:t>
            </a:r>
          </a:p>
          <a:p>
            <a:pPr lvl="1"/>
            <a:r>
              <a:rPr lang="en-US" dirty="0"/>
              <a:t>Key short-term investment vehicles</a:t>
            </a:r>
          </a:p>
          <a:p>
            <a:pPr lvl="0"/>
            <a:r>
              <a:rPr lang="en-US" dirty="0"/>
              <a:t>Explain long-term investment strategies</a:t>
            </a:r>
          </a:p>
          <a:p>
            <a:pPr lvl="1"/>
            <a:r>
              <a:rPr lang="en-US" dirty="0"/>
              <a:t>Issues in long-term investment</a:t>
            </a:r>
          </a:p>
          <a:p>
            <a:pPr lvl="1"/>
            <a:r>
              <a:rPr lang="en-US" dirty="0"/>
              <a:t>Key long-term investment vehicles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36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Table 21.1 Average Returns by Asset Class, Fiscal Year </a:t>
            </a:r>
            <a:r>
              <a:rPr lang="en-US" sz="3200" dirty="0" smtClean="0"/>
              <a:t>2010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583130"/>
              </p:ext>
            </p:extLst>
          </p:nvPr>
        </p:nvGraphicFramePr>
        <p:xfrm>
          <a:off x="1691014" y="3422936"/>
          <a:ext cx="5907396" cy="196977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140957"/>
                <a:gridCol w="2766439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Asset Class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Return (%)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Average total return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Domestic equities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17.3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Fixed income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International equities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Alternative investments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8.6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4567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Table: Diversification </a:t>
            </a:r>
            <a:r>
              <a:rPr lang="en-US" dirty="0" smtClean="0"/>
              <a:t>Constraints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7024" y="1867694"/>
            <a:ext cx="9037952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78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Appendix Table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3413" y="2480153"/>
            <a:ext cx="6703216" cy="242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19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Appendix Table: Total Portfolio Maturity Constraints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606" y="2780778"/>
            <a:ext cx="10275910" cy="208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57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103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</vt:lpstr>
      <vt:lpstr>Table 21.1 Average Returns by Asset Class, Fiscal Year 2010</vt:lpstr>
      <vt:lpstr>Appendix Table: Diversification Constraints</vt:lpstr>
      <vt:lpstr>Appendix Table</vt:lpstr>
      <vt:lpstr>Appendix Table: Total Portfolio Maturity Constraints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13</cp:revision>
  <dcterms:created xsi:type="dcterms:W3CDTF">2014-08-08T22:51:06Z</dcterms:created>
  <dcterms:modified xsi:type="dcterms:W3CDTF">2014-08-11T05:05:03Z</dcterms:modified>
</cp:coreProperties>
</file>